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0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5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45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45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59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1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0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21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3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0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9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7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5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4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6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52A931-9D71-42B6-BDEE-BA59FCA31EB8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ACA05B-7387-4CCA-BCA4-8D3924AB9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5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US" sz="4400" b="1" dirty="0" smtClean="0"/>
              <a:t>From Cameroon to Egypt and South Africa: Study Visas as Open/Closed Doors to Higher Education Access on the Continent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0489" y="4346671"/>
            <a:ext cx="8825658" cy="86142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Roland Ndille</a:t>
            </a:r>
          </a:p>
          <a:p>
            <a:r>
              <a:rPr lang="en-US" dirty="0" smtClean="0"/>
              <a:t>School of Education</a:t>
            </a:r>
          </a:p>
          <a:p>
            <a:r>
              <a:rPr lang="en-US" dirty="0" smtClean="0"/>
              <a:t>University of the Witwatersrand</a:t>
            </a:r>
          </a:p>
          <a:p>
            <a:r>
              <a:rPr lang="en-US" dirty="0" smtClean="0"/>
              <a:t>South Africa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81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and Poverty</a:t>
            </a:r>
          </a:p>
          <a:p>
            <a:r>
              <a:rPr lang="en-US" sz="4000" dirty="0" smtClean="0"/>
              <a:t>Quality education and Poverty</a:t>
            </a:r>
          </a:p>
          <a:p>
            <a:r>
              <a:rPr lang="en-US" sz="4000" dirty="0" smtClean="0"/>
              <a:t>International Education and Poverty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5042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International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Determination and Individual choice to break the chain</a:t>
            </a:r>
          </a:p>
          <a:p>
            <a:r>
              <a:rPr lang="en-US" sz="3200" dirty="0" smtClean="0"/>
              <a:t>Funding</a:t>
            </a:r>
          </a:p>
          <a:p>
            <a:r>
              <a:rPr lang="en-US" sz="3200" dirty="0" smtClean="0"/>
              <a:t>University Admission</a:t>
            </a:r>
          </a:p>
          <a:p>
            <a:r>
              <a:rPr lang="en-US" sz="3200" dirty="0" smtClean="0"/>
              <a:t>Study Permits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8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study permits to International Education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248657"/>
            <a:ext cx="10291525" cy="3879187"/>
          </a:xfrm>
        </p:spPr>
        <p:txBody>
          <a:bodyPr>
            <a:noAutofit/>
          </a:bodyPr>
          <a:lstStyle/>
          <a:p>
            <a:r>
              <a:rPr lang="en-US" sz="2000" dirty="0" smtClean="0"/>
              <a:t>Negative impression</a:t>
            </a:r>
          </a:p>
          <a:p>
            <a:r>
              <a:rPr lang="en-US" sz="2000" dirty="0" smtClean="0"/>
              <a:t>US statistics talk of failed enrolments in international student enrolments</a:t>
            </a:r>
          </a:p>
          <a:p>
            <a:r>
              <a:rPr lang="en-US" sz="2000" dirty="0" smtClean="0"/>
              <a:t>3 percent in 2016/17</a:t>
            </a:r>
          </a:p>
          <a:p>
            <a:r>
              <a:rPr lang="en-US" sz="2000" dirty="0" smtClean="0"/>
              <a:t>7 percent in 2017/18</a:t>
            </a:r>
          </a:p>
          <a:p>
            <a:r>
              <a:rPr lang="en-US" sz="2000" dirty="0" smtClean="0"/>
              <a:t>Forecast further increases in no show of international students</a:t>
            </a:r>
          </a:p>
          <a:p>
            <a:r>
              <a:rPr lang="en-US" sz="2000" dirty="0" smtClean="0"/>
              <a:t>Pointing essentially to immigration laws</a:t>
            </a:r>
          </a:p>
          <a:p>
            <a:r>
              <a:rPr lang="en-US" sz="2000" dirty="0"/>
              <a:t>Many students go through years of processing admission documents only to be turned away not by the school, but by government bureaucracy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629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African Countries with Better Facilities???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04700" cy="3416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 data/no research</a:t>
            </a:r>
          </a:p>
          <a:p>
            <a:r>
              <a:rPr lang="en-US" sz="2800" dirty="0" smtClean="0"/>
              <a:t>Egypt and South Africa are attractive destinations for African Students</a:t>
            </a:r>
          </a:p>
          <a:p>
            <a:r>
              <a:rPr lang="en-US" sz="2800" dirty="0" smtClean="0"/>
              <a:t>What is therefore their role? </a:t>
            </a:r>
          </a:p>
          <a:p>
            <a:r>
              <a:rPr lang="en-US" sz="2800" dirty="0" smtClean="0"/>
              <a:t>To what extent do they address the visa issue and thus in terms alleviating poverty through internationalizing education?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151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examine the extent to which the granting or denial of study permits/visas has contributed to higher education access for other Africans and the fight against poverty in the continent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Examine the extent to which students seek and are granted admissions in other African countries</a:t>
            </a:r>
            <a:endParaRPr lang="en-GB" dirty="0"/>
          </a:p>
          <a:p>
            <a:pPr lvl="0"/>
            <a:r>
              <a:rPr lang="en-US" dirty="0"/>
              <a:t>Determine the extent to which Consular services grant/reject student visa applications</a:t>
            </a:r>
            <a:endParaRPr lang="en-GB" dirty="0"/>
          </a:p>
          <a:p>
            <a:pPr lvl="0"/>
            <a:r>
              <a:rPr lang="en-US" dirty="0"/>
              <a:t>Examine the justifications for the outcome of student visa applications</a:t>
            </a:r>
            <a:endParaRPr lang="en-GB" dirty="0"/>
          </a:p>
          <a:p>
            <a:pPr lvl="0"/>
            <a:r>
              <a:rPr lang="en-US" dirty="0"/>
              <a:t>Make recommendations for improved practice in the future.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06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54954" y="2603500"/>
            <a:ext cx="10213631" cy="34163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Education for Poverty Alleviation: An International Cry and thus Relevant to the international community</a:t>
            </a:r>
          </a:p>
          <a:p>
            <a:r>
              <a:rPr lang="en-US" sz="2000" dirty="0" smtClean="0"/>
              <a:t>The students and families who should be the beneficiaries and their families taken out of poverty</a:t>
            </a:r>
          </a:p>
          <a:p>
            <a:r>
              <a:rPr lang="en-US" sz="2000" dirty="0" smtClean="0"/>
              <a:t>Government departments as Visa issuing authorities; improved practice</a:t>
            </a:r>
          </a:p>
          <a:p>
            <a:r>
              <a:rPr lang="en-US" sz="2000" dirty="0" smtClean="0"/>
              <a:t>Higher Education Institutions; World Rankings and visibility; a factor attributable to the application of internationalization standards; one of which is international multinational campuses</a:t>
            </a:r>
          </a:p>
          <a:p>
            <a:r>
              <a:rPr lang="en-US" sz="2000" dirty="0" smtClean="0"/>
              <a:t>Research; a virgin field; only scratched so far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8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Mixed Methods; Qualitative and Quantitative</a:t>
            </a:r>
          </a:p>
          <a:p>
            <a:r>
              <a:rPr lang="en-US" dirty="0" smtClean="0"/>
              <a:t>Survey</a:t>
            </a:r>
          </a:p>
          <a:p>
            <a:r>
              <a:rPr lang="en-US" dirty="0" smtClean="0"/>
              <a:t>Interviews and Mixed Design Questionnaire (Open and closed ended questions)</a:t>
            </a:r>
          </a:p>
          <a:p>
            <a:r>
              <a:rPr lang="en-US" dirty="0" smtClean="0"/>
              <a:t>Contents analysis of Interview qualitative and open ended questionnaire sections</a:t>
            </a:r>
          </a:p>
          <a:p>
            <a:r>
              <a:rPr lang="en-US" dirty="0" smtClean="0"/>
              <a:t>SPSS analysis and presentation of </a:t>
            </a:r>
            <a:r>
              <a:rPr lang="en-US" dirty="0" err="1" smtClean="0"/>
              <a:t>Likert</a:t>
            </a:r>
            <a:r>
              <a:rPr lang="en-US" dirty="0" smtClean="0"/>
              <a:t> scale questionnaire data</a:t>
            </a:r>
          </a:p>
          <a:p>
            <a:r>
              <a:rPr lang="en-US" dirty="0" smtClean="0"/>
              <a:t>Sources of Data/Resource persons; 50 Student Visa Applicants and 10 Consular authorities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51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Hypotheticals/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371488"/>
            <a:ext cx="10550832" cy="4056608"/>
          </a:xfrm>
        </p:spPr>
        <p:txBody>
          <a:bodyPr>
            <a:noAutofit/>
          </a:bodyPr>
          <a:lstStyle/>
          <a:p>
            <a:r>
              <a:rPr lang="en-US" sz="2400" dirty="0" smtClean="0"/>
              <a:t>Of the students </a:t>
            </a:r>
            <a:r>
              <a:rPr lang="en-US" sz="2400" dirty="0"/>
              <a:t>who have been proven to qualify to study </a:t>
            </a:r>
            <a:r>
              <a:rPr lang="en-US" sz="2400" dirty="0" smtClean="0"/>
              <a:t>in Egypt and South Africa (admission letters) who applied for study visas, many have received rejections than approvals</a:t>
            </a:r>
          </a:p>
          <a:p>
            <a:r>
              <a:rPr lang="en-US" sz="2400" dirty="0" smtClean="0"/>
              <a:t>Many have thus seen </a:t>
            </a:r>
            <a:r>
              <a:rPr lang="en-US" sz="2400" dirty="0"/>
              <a:t>their hopes dashed to the ground because the consular services rejected their visa applications</a:t>
            </a:r>
            <a:r>
              <a:rPr lang="en-US" sz="2400" dirty="0" smtClean="0"/>
              <a:t>.</a:t>
            </a:r>
            <a:endParaRPr lang="en-GB" sz="2400" dirty="0"/>
          </a:p>
          <a:p>
            <a:r>
              <a:rPr lang="en-US" sz="2400" dirty="0" smtClean="0"/>
              <a:t>Many have therefore not been able to come out of poverty or contribute to bringing their families out of it</a:t>
            </a:r>
          </a:p>
          <a:p>
            <a:r>
              <a:rPr lang="en-US" sz="2400" dirty="0" smtClean="0"/>
              <a:t>A study visa is a key to the attainment of the hopes of an improved life out of poverty for thousands of families in African countries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8907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456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 From Cameroon to Egypt and South Africa: Study Visas as Open/Closed Doors to Higher Education Access on the Continent </vt:lpstr>
      <vt:lpstr>Background</vt:lpstr>
      <vt:lpstr>Access to International Education</vt:lpstr>
      <vt:lpstr>Linking study permits to International Education Access</vt:lpstr>
      <vt:lpstr>The Case of African Countries with Better Facilities???</vt:lpstr>
      <vt:lpstr>Objectives</vt:lpstr>
      <vt:lpstr>Relevance</vt:lpstr>
      <vt:lpstr>Methodology</vt:lpstr>
      <vt:lpstr>Hypotheticals/ Assumptions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Cameroon to Egypt and South Africa: Study Visas as Open/Closed Doors to Higher Education Access on the Continent</dc:title>
  <dc:creator>roland ndille</dc:creator>
  <cp:lastModifiedBy>AP-RIC</cp:lastModifiedBy>
  <cp:revision>4</cp:revision>
  <dcterms:created xsi:type="dcterms:W3CDTF">2019-11-14T16:23:57Z</dcterms:created>
  <dcterms:modified xsi:type="dcterms:W3CDTF">2019-12-03T10:28:48Z</dcterms:modified>
</cp:coreProperties>
</file>